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3" r:id="rId6"/>
    <p:sldId id="266" r:id="rId7"/>
    <p:sldId id="259" r:id="rId8"/>
    <p:sldId id="260" r:id="rId9"/>
    <p:sldId id="261" r:id="rId10"/>
    <p:sldId id="262" r:id="rId11"/>
    <p:sldId id="265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customXml" Target="../customXml/item5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FB34D3-FD0B-7F57-7DCC-4902A7E8D7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DDC7799-3BB0-B68C-4AC7-85A527967A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9722A4A-092B-3705-EE31-2264160A3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4C60C-FC52-44F8-BB4B-3CBA56BD3B4F}" type="datetimeFigureOut">
              <a:rPr lang="fi-FI" smtClean="0"/>
              <a:t>13.2.2025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5A0A395-4FCD-989B-4723-D9B0338F9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699D76A-48CA-818B-AC84-86726A85B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AA5E-FF85-4EC4-BAB7-6FAB5B49F1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3006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0D50B5D-3A15-6D3B-1F23-097B97372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EB6B03C-C554-660B-806F-D58E385D4C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0B508C7-AEC1-13BE-30AE-B810D8966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4C60C-FC52-44F8-BB4B-3CBA56BD3B4F}" type="datetimeFigureOut">
              <a:rPr lang="fi-FI" smtClean="0"/>
              <a:t>13.2.2025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F15ACA0-4DCA-34E9-E19A-B20B3DEDD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CE253FD-4C67-3056-C2FA-9889BFF1A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AA5E-FF85-4EC4-BAB7-6FAB5B49F1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9659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2EC760B6-FA82-5600-D2A7-CC41AF77E5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F5B5110B-1FB5-E105-836B-AB67E3B09F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3A19673-7330-F69C-0F7A-44D42569F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4C60C-FC52-44F8-BB4B-3CBA56BD3B4F}" type="datetimeFigureOut">
              <a:rPr lang="fi-FI" smtClean="0"/>
              <a:t>13.2.2025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8C1D197-57FC-D3A5-56B5-3D6BFDF06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320AC3F-296F-A55A-C387-B1A13D380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AA5E-FF85-4EC4-BAB7-6FAB5B49F1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7218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27F8F02-76F1-15C1-9EB8-CB6117542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C653666-F75B-3395-149D-D2083B7B6B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0706E4A-D2BE-E92F-4948-F911B6794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4C60C-FC52-44F8-BB4B-3CBA56BD3B4F}" type="datetimeFigureOut">
              <a:rPr lang="fi-FI" smtClean="0"/>
              <a:t>13.2.2025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F09567F-FF3A-1FB2-580B-A17901A85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6C22651-9169-B5D9-02BC-FB62DE471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AA5E-FF85-4EC4-BAB7-6FAB5B49F1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5895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8590F53-DBED-C25A-C767-A8837BF8F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51EB589-6A22-258D-9DE9-5485F12FAA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E2C4268-A0D2-8BD8-DD51-D6B2FA6BC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4C60C-FC52-44F8-BB4B-3CBA56BD3B4F}" type="datetimeFigureOut">
              <a:rPr lang="fi-FI" smtClean="0"/>
              <a:t>13.2.2025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D5AABAD-B854-193D-3CA0-A81A79277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F5D33CE-8644-2C00-BF54-18B4DA805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AA5E-FF85-4EC4-BAB7-6FAB5B49F1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9362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CF04D1-B3D2-6D63-DF67-B41E7B972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4543FA8-1871-1AA5-EF05-FE62A6D00E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333EAEA-1A33-08CE-F4BE-0AF48AD1E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FFD8D37-C005-937D-9E44-BBCE4F29E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4C60C-FC52-44F8-BB4B-3CBA56BD3B4F}" type="datetimeFigureOut">
              <a:rPr lang="fi-FI" smtClean="0"/>
              <a:t>13.2.2025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4ACD9F1-5313-87FE-3B52-9A34EF770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49A447C-1344-47F9-753D-E357D46DA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AA5E-FF85-4EC4-BAB7-6FAB5B49F1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5454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FCBB12-7DE3-9DBA-FDB8-8D844B58D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141A260-D14E-A1E3-62F8-8317EDB48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BA5B491-D12D-FD72-12AA-FD6316BB5C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3275943F-DCFC-28F6-6240-35545C99E8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959631D-D466-FD6B-8286-2C0D1FCC78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FAC771D1-5C76-9DE6-D54C-3C0CB7F7B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4C60C-FC52-44F8-BB4B-3CBA56BD3B4F}" type="datetimeFigureOut">
              <a:rPr lang="fi-FI" smtClean="0"/>
              <a:t>13.2.2025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8D5B7FFD-065A-6959-406E-0133F91B6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2778FD5-E23D-77E7-7FAC-C38F3BB55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AA5E-FF85-4EC4-BAB7-6FAB5B49F1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6051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3583849-0A29-B064-B9DC-8E97047F9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4B52463-BB17-FF48-A5F1-B7402181B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4C60C-FC52-44F8-BB4B-3CBA56BD3B4F}" type="datetimeFigureOut">
              <a:rPr lang="fi-FI" smtClean="0"/>
              <a:t>13.2.2025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62F7153-ACE2-E35A-CF1E-8EA971A20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D91D642-4A9D-EFD4-EAB8-AA917129C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AA5E-FF85-4EC4-BAB7-6FAB5B49F1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9588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4B63A68-7D42-7539-6B8C-C06AFD760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4C60C-FC52-44F8-BB4B-3CBA56BD3B4F}" type="datetimeFigureOut">
              <a:rPr lang="fi-FI" smtClean="0"/>
              <a:t>13.2.2025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5A3C733-0CED-33BC-95D3-7343C68AD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DAA3CA3-7A13-F151-3AF4-71D776464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AA5E-FF85-4EC4-BAB7-6FAB5B49F1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2820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B8CD2A6-B586-FC52-D6E2-8E5E68CF8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D6EB3E-3879-C1B0-1DB4-CB23F01F4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6DFA8B3-A383-1BDC-6DE5-3BB798E27E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449D7B8-1E55-3D1E-DA7E-9CFE89ED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4C60C-FC52-44F8-BB4B-3CBA56BD3B4F}" type="datetimeFigureOut">
              <a:rPr lang="fi-FI" smtClean="0"/>
              <a:t>13.2.2025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AEDBC19-D437-E8BC-1BF9-EB30E33E1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EF0F8C7-8778-9197-5B3E-46757F732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AA5E-FF85-4EC4-BAB7-6FAB5B49F1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7570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4757F9-FCB3-B6FB-D63A-B1243E389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5536AF7D-4F1A-86B7-C95A-7D7202EA57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15654F1-E85C-CB43-CACE-3CD114BEF5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D28AC61-77FC-5DE6-B0F0-8C2D3443A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4C60C-FC52-44F8-BB4B-3CBA56BD3B4F}" type="datetimeFigureOut">
              <a:rPr lang="fi-FI" smtClean="0"/>
              <a:t>13.2.2025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2998A15-E0FF-6F82-11E7-D260BF79A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23F682A-F496-3239-2F27-3440C69F8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AA5E-FF85-4EC4-BAB7-6FAB5B49F1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7402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E71CB6A-8C95-CD58-3D4D-7029F2E1B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A3C1E01-889D-CC9D-63C6-EECCCCC27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F461DB3-E8AC-577C-6B56-9A8D6A179F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4C60C-FC52-44F8-BB4B-3CBA56BD3B4F}" type="datetimeFigureOut">
              <a:rPr lang="fi-FI" smtClean="0"/>
              <a:t>13.2.2025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08A07C8-A2A1-30CC-6C2A-959320CC26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91B3669-2E66-1A32-616D-0E4D03E3EC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7AA5E-FF85-4EC4-BAB7-6FAB5B49F1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8571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ppalue.istekkipalvelut.fi/#/views/SAIvestnepidemiatilanne/1Henkilmrt?:iid=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93F1AF-1E08-CE2A-AB08-D34CCB6539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>
                <a:solidFill>
                  <a:srgbClr val="00B050"/>
                </a:solidFill>
              </a:rPr>
              <a:t>Ajankohtaista infektioiden torjunnasta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FBCA29A-1C37-04E0-853B-A254DC972C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Infektioyhdyshenkilökoulutus 12.2.2025</a:t>
            </a:r>
          </a:p>
          <a:p>
            <a:r>
              <a:rPr lang="fi-FI" dirty="0"/>
              <a:t>Lotta Simola infektiolääkäri</a:t>
            </a:r>
          </a:p>
        </p:txBody>
      </p:sp>
    </p:spTree>
    <p:extLst>
      <p:ext uri="{BB962C8B-B14F-4D97-AF65-F5344CB8AC3E}">
        <p14:creationId xmlns:p14="http://schemas.microsoft.com/office/powerpoint/2010/main" val="2632794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BC82278F-8524-CA04-CB93-AFC4EDB0A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89708" cy="68580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7BD2F4B4-22A5-C13A-DA47-6C7B20D376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9708" y="1450228"/>
            <a:ext cx="6665730" cy="395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07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B450A7E-CF67-FAAC-57A5-15E5BD1B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0B050"/>
                </a:solidFill>
              </a:rPr>
              <a:t>Noro - laitosepidemioita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27045B37-20F0-68D8-6AF5-3727D3141C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913203"/>
            <a:ext cx="11882619" cy="2246810"/>
          </a:xfrm>
        </p:spPr>
      </p:pic>
    </p:spTree>
    <p:extLst>
      <p:ext uri="{BB962C8B-B14F-4D97-AF65-F5344CB8AC3E}">
        <p14:creationId xmlns:p14="http://schemas.microsoft.com/office/powerpoint/2010/main" val="795286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014C2B-EC36-28B1-97AD-69F7E2A54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0B050"/>
                </a:solidFill>
              </a:rPr>
              <a:t>Hengitystieinfektiot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033DFC-2047-A3DD-F153-5B48C5BE9D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hlinkClick r:id="rId2"/>
              </a:rPr>
              <a:t>SAI väestön epidemiatilanne: 1 Henkilömäärät - </a:t>
            </a:r>
            <a:r>
              <a:rPr lang="fi-FI" dirty="0" err="1">
                <a:hlinkClick r:id="rId2"/>
              </a:rPr>
              <a:t>Tableau</a:t>
            </a:r>
            <a:r>
              <a:rPr lang="fi-FI" dirty="0">
                <a:hlinkClick r:id="rId2"/>
              </a:rPr>
              <a:t> Server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84494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57564C50-1587-59C2-A1F3-EB1312659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817"/>
            <a:ext cx="12192000" cy="650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867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8FFE8F1-ECA7-D542-6873-FAB320BC2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0B050"/>
                </a:solidFill>
              </a:rPr>
              <a:t>Hinkuyskä - valtakunnallinen epidemia 2024</a:t>
            </a:r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38327492-D8AB-84C3-09A7-A4423C8FFD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Vaarallinen &lt; 6kk ikäisille ja rokottamattomille lapsille</a:t>
            </a:r>
          </a:p>
          <a:p>
            <a:r>
              <a:rPr lang="fi-FI" b="0" i="0" dirty="0" err="1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DTaP</a:t>
            </a:r>
            <a:r>
              <a:rPr lang="fi-FI" b="0" i="0" dirty="0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-IPV-</a:t>
            </a:r>
            <a:r>
              <a:rPr lang="fi-FI" b="0" i="0" dirty="0" err="1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Hib</a:t>
            </a:r>
            <a:r>
              <a:rPr lang="fi-FI" b="0" i="0" dirty="0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 rokotusohjelmassa 3, 5 ja 12 kk</a:t>
            </a:r>
            <a:endParaRPr lang="fi-FI" dirty="0"/>
          </a:p>
          <a:p>
            <a:r>
              <a:rPr lang="fi-FI" dirty="0"/>
              <a:t>Tartuttava </a:t>
            </a:r>
            <a:r>
              <a:rPr lang="fi-FI" dirty="0" err="1"/>
              <a:t>ad</a:t>
            </a:r>
            <a:r>
              <a:rPr lang="fi-FI" dirty="0"/>
              <a:t> 3 vko oireiden alusta</a:t>
            </a:r>
          </a:p>
          <a:p>
            <a:r>
              <a:rPr lang="fi-FI" dirty="0"/>
              <a:t>Ab-hoito lyhentää tartuttavuutta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E1A3E616-812E-5D86-6CFC-38A76C923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194" y="4284177"/>
            <a:ext cx="11559611" cy="220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213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41EBE108-9623-FA46-0F4B-54D4A4E25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5690" y="0"/>
            <a:ext cx="63206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415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C85DBDAC-6B0B-BD82-A05B-09F5A7C56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13286"/>
            <a:ext cx="12192000" cy="2431428"/>
          </a:xfrm>
          <a:prstGeom prst="rect">
            <a:avLst/>
          </a:prstGeom>
        </p:spPr>
      </p:pic>
      <p:sp>
        <p:nvSpPr>
          <p:cNvPr id="4" name="Otsikko 3">
            <a:extLst>
              <a:ext uri="{FF2B5EF4-FFF2-40B4-BE49-F238E27FC236}">
                <a16:creationId xmlns:a16="http://schemas.microsoft.com/office/drawing/2014/main" id="{09244620-8676-4E68-E0C1-46BEF4CC3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0B050"/>
                </a:solidFill>
              </a:rPr>
              <a:t>Ohessa löytyi COVID-19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91DCC70B-D7D7-9729-14CD-8A28B67EAE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1610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F8839A84-07D6-4751-85CF-ACCFA248D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06" y="2313748"/>
            <a:ext cx="11559389" cy="2230504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46A1250C-A7F5-85AA-2B02-D8624423B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54" y="4712803"/>
            <a:ext cx="10963563" cy="2145197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DC0EB978-7342-F5FE-9799-B8F3D0BEE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0B050"/>
                </a:solidFill>
              </a:rPr>
              <a:t>Mykoplasma ja </a:t>
            </a:r>
            <a:r>
              <a:rPr lang="fi-FI" dirty="0" err="1">
                <a:solidFill>
                  <a:srgbClr val="00B050"/>
                </a:solidFill>
              </a:rPr>
              <a:t>rino-entero</a:t>
            </a:r>
            <a:endParaRPr lang="fi-FI" dirty="0">
              <a:solidFill>
                <a:srgbClr val="00B050"/>
              </a:solidFill>
            </a:endParaRP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C2C1DDA-A927-40C5-6CFA-3FBE3AF90B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159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5E6A94BE-597D-145F-97D6-6A6B9A2D8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113" y="1179175"/>
            <a:ext cx="11300590" cy="2249825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7C0AEBCC-39C2-B612-C6EE-B83F6014EF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656" y="3723564"/>
            <a:ext cx="11200688" cy="2222591"/>
          </a:xfrm>
          <a:prstGeom prst="rect">
            <a:avLst/>
          </a:prstGeom>
        </p:spPr>
      </p:pic>
      <p:sp>
        <p:nvSpPr>
          <p:cNvPr id="8" name="Otsikko 7">
            <a:extLst>
              <a:ext uri="{FF2B5EF4-FFF2-40B4-BE49-F238E27FC236}">
                <a16:creationId xmlns:a16="http://schemas.microsoft.com/office/drawing/2014/main" id="{A9018654-4695-287E-707E-21739608D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4050"/>
          </a:xfrm>
        </p:spPr>
        <p:txBody>
          <a:bodyPr/>
          <a:lstStyle/>
          <a:p>
            <a:r>
              <a:rPr lang="fi-FI" dirty="0">
                <a:solidFill>
                  <a:srgbClr val="00B050"/>
                </a:solidFill>
              </a:rPr>
              <a:t>Influenssa A ja B -osastoepidemioita</a:t>
            </a:r>
          </a:p>
        </p:txBody>
      </p:sp>
    </p:spTree>
    <p:extLst>
      <p:ext uri="{BB962C8B-B14F-4D97-AF65-F5344CB8AC3E}">
        <p14:creationId xmlns:p14="http://schemas.microsoft.com/office/powerpoint/2010/main" val="1648256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18889F-F9BA-7747-50A4-C7FC41AF0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>
                <a:solidFill>
                  <a:srgbClr val="00B050"/>
                </a:solidFill>
              </a:rPr>
              <a:t>RSV – talven tauti vauvoilla ja vanhuksilla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2A3FCCEE-FA61-3E5C-4ADD-5EE870D701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1647" y="1810069"/>
            <a:ext cx="10515600" cy="2057994"/>
          </a:xfr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3D30DC16-1D6A-2557-E4D9-73C9A20A72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508" y="4043276"/>
            <a:ext cx="11558899" cy="219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586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Koulutusmateriaali (sisältötyyppi)" ma:contentTypeID="0x010100E993358E494F344F8D6048E76D09AF020A007628AA875F93584E8BFB272C4723E035" ma:contentTypeVersion="51" ma:contentTypeDescription="" ma:contentTypeScope="" ma:versionID="13000959c0f6843a30fd9fccf4aad81d">
  <xsd:schema xmlns:xsd="http://www.w3.org/2001/XMLSchema" xmlns:xs="http://www.w3.org/2001/XMLSchema" xmlns:p="http://schemas.microsoft.com/office/2006/metadata/properties" xmlns:ns1="http://schemas.microsoft.com/sharepoint/v3" xmlns:ns2="0af04246-5dcb-4e38-b8a1-4adaeb368127" xmlns:ns3="d3e50268-7799-48af-83c3-9a9b063078bc" targetNamespace="http://schemas.microsoft.com/office/2006/metadata/properties" ma:root="true" ma:fieldsID="25e210337e4485dc95c5e8087b813b2b" ns1:_="" ns2:_="" ns3:_="">
    <xsd:import namespace="http://schemas.microsoft.com/sharepoint/v3"/>
    <xsd:import namespace="0af04246-5dcb-4e38-b8a1-4adaeb368127"/>
    <xsd:import namespace="d3e50268-7799-48af-83c3-9a9b063078bc"/>
    <xsd:element name="properties">
      <xsd:complexType>
        <xsd:sequence>
          <xsd:element name="documentManagement">
            <xsd:complexType>
              <xsd:all>
                <xsd:element ref="ns2:Erittäin_x0020_tärkeä_x002c__x0020__x0020_kriittinen_x0020_tai_x0020_päivystysdokumentti" minOccurs="0"/>
                <xsd:element ref="ns2:Dokumentin_x0020_sisällöstä_x0020_vastaava_x0028_t_x0029__x0020__x002f__x0020_asiantuntija_x0028_t_x0029_"/>
                <xsd:element ref="ns2:Dokumjentin_x0020_hyväksyjä"/>
                <xsd:element ref="ns2:Turvallisuustietoisku" minOccurs="0"/>
                <xsd:element ref="ns1:Language" minOccurs="0"/>
                <xsd:element ref="ns3:Julkaise_x0020_extranetissa" minOccurs="0"/>
                <xsd:element ref="ns3:Julkaise_x0020_internetissä" minOccurs="0"/>
                <xsd:element ref="ns3:Julkaise_x0020_intranetissa" minOccurs="0"/>
                <xsd:element ref="ns3:cd9fa66b05f24776892a63c6fb772e2f" minOccurs="0"/>
                <xsd:element ref="ns3:n20b6b3d9a8f4638937a9d1d1dec5738" minOccurs="0"/>
                <xsd:element ref="ns3:ab42df24dbb04f55bc336c85f92eff00" minOccurs="0"/>
                <xsd:element ref="ns3:_dlc_DocId" minOccurs="0"/>
                <xsd:element ref="ns3:_dlc_DocIdUrl" minOccurs="0"/>
                <xsd:element ref="ns3:_dlc_DocIdPersistId" minOccurs="0"/>
                <xsd:element ref="ns3:p1983d610e0d4731a3788cc4c5855e1b" minOccurs="0"/>
                <xsd:element ref="ns3:TaxCatchAll" minOccurs="0"/>
                <xsd:element ref="ns3:n8b7dceb557a4bd5a6f48e1feceef73f" minOccurs="0"/>
                <xsd:element ref="ns2:Koulutuksen_x0020_ajankohta" minOccurs="0"/>
                <xsd:element ref="ns3:TaxCatchAllLabel" minOccurs="0"/>
                <xsd:element ref="ns3:dcbcdd319c9d484f9dc5161892e5c0c3" minOccurs="0"/>
                <xsd:element ref="ns3:bad6acabb1c24909a1a688c49f883f4d" minOccurs="0"/>
                <xsd:element ref="ns3:Julkaistu_x0020_internetiin" minOccurs="0"/>
                <xsd:element ref="ns3:Julkaistu_x0020_intranetiin" minOccurs="0"/>
                <xsd:element ref="ns3:Julkisuus"/>
                <xsd:element ref="ns3:Viittaus_x0020_aiempaan_x0020_dokumentaatioon" minOccurs="0"/>
                <xsd:element ref="ns3:DokumenttienJarjestysnro" minOccurs="0"/>
                <xsd:element ref="ns3:p29133bec810493ea0a0db9a40008070" minOccurs="0"/>
                <xsd:element ref="ns3:dcbfe2a265e14726b4e3bf442009874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2" nillable="true" ma:displayName="Language" ma:default="Finnish (Finland)" ma:format="Dropdown" ma:internalName="Language">
      <xsd:simpleType>
        <xsd:union memberTypes="dms:Text">
          <xsd:simpleType>
            <xsd:restriction base="dms:Choice">
              <xsd:enumeration value="Arabic (Saudi Arabia)"/>
              <xsd:enumeration value="Bulgarian (Bulgaria)"/>
              <xsd:enumeration value="Chinese (Hong Kong S.A.R.)"/>
              <xsd:enumeration value="Chinese (People's Republic of China)"/>
              <xsd:enumeration value="Chinese (Taiwan)"/>
              <xsd:enumeration value="Croatian (Croatia)"/>
              <xsd:enumeration value="Czech (Czech Republic)"/>
              <xsd:enumeration value="Danish (Denmark)"/>
              <xsd:enumeration value="Dutch (Netherlands)"/>
              <xsd:enumeration value="English"/>
              <xsd:enumeration value="Estonian (Estonia)"/>
              <xsd:enumeration value="Finnish (Finland)"/>
              <xsd:enumeration value="French (France)"/>
              <xsd:enumeration value="German (Germany)"/>
              <xsd:enumeration value="Greek (Greece)"/>
              <xsd:enumeration value="Hebrew (Israel)"/>
              <xsd:enumeration value="Hindi (India)"/>
              <xsd:enumeration value="Hungarian (Hungary)"/>
              <xsd:enumeration value="Indonesian (Indonesia)"/>
              <xsd:enumeration value="Italian (Italy)"/>
              <xsd:enumeration value="Japanese (Japan)"/>
              <xsd:enumeration value="Korean (Korea)"/>
              <xsd:enumeration value="Latvian (Latvia)"/>
              <xsd:enumeration value="Lithuanian (Lithuania)"/>
              <xsd:enumeration value="Malay (Malaysia)"/>
              <xsd:enumeration value="Norwegian (Bokmal) (Norway)"/>
              <xsd:enumeration value="Polish (Poland)"/>
              <xsd:enumeration value="Portuguese (Brazil)"/>
              <xsd:enumeration value="Portuguese (Portugal)"/>
              <xsd:enumeration value="Romanian (Romania)"/>
              <xsd:enumeration value="Russian (Russia)"/>
              <xsd:enumeration value="Serbian (Latin) (Serbia)"/>
              <xsd:enumeration value="Slovak (Slovakia)"/>
              <xsd:enumeration value="Slovenian (Slovenia)"/>
              <xsd:enumeration value="Spanish (Spain)"/>
              <xsd:enumeration value="Swedish (Sweden)"/>
              <xsd:enumeration value="Thai (Thailand)"/>
              <xsd:enumeration value="Turkish (Turkey)"/>
              <xsd:enumeration value="Ukrainian (Ukraine)"/>
              <xsd:enumeration value="Urdu (Islamic Republic of Pakistan)"/>
              <xsd:enumeration value="Vietnamese (Vietnam)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f04246-5dcb-4e38-b8a1-4adaeb368127" elementFormDefault="qualified">
    <xsd:import namespace="http://schemas.microsoft.com/office/2006/documentManagement/types"/>
    <xsd:import namespace="http://schemas.microsoft.com/office/infopath/2007/PartnerControls"/>
    <xsd:element name="Erittäin_x0020_tärkeä_x002c__x0020__x0020_kriittinen_x0020_tai_x0020_päivystysdokumentti" ma:index="6" nillable="true" ma:displayName="Erittäin tärkeä,  kriittinen tai päivystyksellinen dokumentti" ma:default="0" ma:description="Valitse 'Kyllä' jos tämä dokumentti on potilaan hoidossa tai muussa toiminnassa erityisen tärkeä dokumentti." ma:internalName="Eritt_x00e4_in_x0020_t_x00e4_rke_x00e4__x002C__x0020__x0020_kriittinen_x0020_tai_x0020_p_x00e4_ivystysdokumentti">
      <xsd:simpleType>
        <xsd:restriction base="dms:Boolean"/>
      </xsd:simpleType>
    </xsd:element>
    <xsd:element name="Dokumentin_x0020_sisällöstä_x0020_vastaava_x0028_t_x0029__x0020__x002f__x0020_asiantuntija_x0028_t_x0029_" ma:index="9" ma:displayName="Dokumentin sisällöstä vastaava(t) / asiantuntija(t) + intraan tallentaja" ma:description="" ma:list="UserInfo" ma:SharePointGroup="0" ma:internalName="Dokumentin_x0020_sis_x00e4_ll_x00f6_st_x00e4__x0020_vastaava_x0028_t_x0029__x0020__x002F__x0020_asiantuntija_x0028_t_x0029_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okumjentin_x0020_hyväksyjä" ma:index="10" ma:displayName="Dokumentin hyväksyjä(t)" ma:description="" ma:list="UserInfo" ma:SharePointGroup="0" ma:internalName="Dokumjentin_x0020_hyv_x00e4_ksyj_x00e4_" ma:readOnly="false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urvallisuustietoisku" ma:index="11" nillable="true" ma:displayName="Turvallisuustietoisku" ma:default="0" ma:description="Valitse tämä, jos haluat dokumentin myös turvallisuustietoiskuksi" ma:internalName="Turvallisuustietoisku">
      <xsd:simpleType>
        <xsd:restriction base="dms:Boolean"/>
      </xsd:simpleType>
    </xsd:element>
    <xsd:element name="Koulutuksen_x0020_ajankohta" ma:index="30" nillable="true" ma:displayName="Koulutuksen ajankohta" ma:description="" ma:format="DateTime" ma:internalName="Koulutuksen_x0020_ajankohta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e50268-7799-48af-83c3-9a9b063078bc" elementFormDefault="qualified">
    <xsd:import namespace="http://schemas.microsoft.com/office/2006/documentManagement/types"/>
    <xsd:import namespace="http://schemas.microsoft.com/office/infopath/2007/PartnerControls"/>
    <xsd:element name="Julkaise_x0020_extranetissa" ma:index="13" nillable="true" ma:displayName="Julkaise extranetissa" ma:default="0" ma:internalName="Julkaise_x0020_extranetissa" ma:readOnly="false">
      <xsd:simpleType>
        <xsd:restriction base="dms:Boolean"/>
      </xsd:simpleType>
    </xsd:element>
    <xsd:element name="Julkaise_x0020_internetissä" ma:index="14" nillable="true" ma:displayName="Julkaise internetissä" ma:default="0" ma:internalName="Julkaise_x0020_internetiss_x00e4_">
      <xsd:simpleType>
        <xsd:restriction base="dms:Boolean"/>
      </xsd:simpleType>
    </xsd:element>
    <xsd:element name="Julkaise_x0020_intranetissa" ma:index="15" nillable="true" ma:displayName="Julkaise intranetissa" ma:default="1" ma:internalName="Julkaise_x0020_intranetissa">
      <xsd:simpleType>
        <xsd:restriction base="dms:Boolean"/>
      </xsd:simpleType>
    </xsd:element>
    <xsd:element name="cd9fa66b05f24776892a63c6fb772e2f" ma:index="17" ma:taxonomy="true" ma:internalName="cd9fa66b05f24776892a63c6fb772e2f" ma:taxonomyFieldName="Kohde_x002d__x0020__x002F__x0020_ty_x00f6_ntekij_x00e4_ryhm_x00e4_" ma:displayName="Kohde- / työntekijäryhmä" ma:readOnly="false" ma:fieldId="{cd9fa66b-05f2-4776-892a-63c6fb772e2f}" ma:sspId="fe7d6957-b623-48c5-941b-77be73948d87" ma:termSetId="92437ae2-e411-4fd9-8f78-058c0c7750e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20b6b3d9a8f4638937a9d1d1dec5738" ma:index="20" ma:taxonomy="true" ma:internalName="n20b6b3d9a8f4638937a9d1d1dec5738" ma:taxonomyFieldName="Toiminnanohjausk_x00e4_sikirja" ma:displayName="Toimintakäsikirja" ma:default="" ma:fieldId="{720b6b3d-9a8f-4638-937a-9d1d1dec5738}" ma:sspId="fe7d6957-b623-48c5-941b-77be73948d87" ma:termSetId="b2a76c15-59d3-4770-9e61-030b81c17d0b" ma:anchorId="7a0b9d1c-55f5-4e60-a6b2-f4f552b9e672" ma:open="false" ma:isKeyword="false">
      <xsd:complexType>
        <xsd:sequence>
          <xsd:element ref="pc:Terms" minOccurs="0" maxOccurs="1"/>
        </xsd:sequence>
      </xsd:complexType>
    </xsd:element>
    <xsd:element name="ab42df24dbb04f55bc336c85f92eff00" ma:index="22" ma:taxonomy="true" ma:internalName="ab42df24dbb04f55bc336c85f92eff00" ma:taxonomyFieldName="Erikoisala" ma:displayName="Erikoisala" ma:readOnly="false" ma:fieldId="{ab42df24-dbb0-4f55-bc33-6c85f92eff00}" ma:sspId="fe7d6957-b623-48c5-941b-77be73948d87" ma:termSetId="bc9b3e2b-2b09-4002-8bda-2c461ace466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2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5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p1983d610e0d4731a3788cc4c5855e1b" ma:index="26" ma:taxonomy="true" ma:internalName="p1983d610e0d4731a3788cc4c5855e1b" ma:taxonomyFieldName="Organisaatiotieto" ma:displayName="Organisaatiotieto" ma:readOnly="false" ma:fieldId="{91983d61-0e0d-4731-a378-8cc4c5855e1b}" ma:sspId="fe7d6957-b623-48c5-941b-77be73948d87" ma:termSetId="56c04874-3ea2-4660-8051-f812e2f350d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7" nillable="true" ma:displayName="Taxonomy Catch All Column" ma:description="" ma:hidden="true" ma:list="{b4597801-4ab2-4691-bc3c-e7fda2469729}" ma:internalName="TaxCatchAll" ma:showField="CatchAllData" ma:web="5fe32029-8c37-43c7-8ba9-4f0e58b0fd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8b7dceb557a4bd5a6f48e1feceef73f" ma:index="28" ma:taxonomy="true" ma:internalName="n8b7dceb557a4bd5a6f48e1feceef73f" ma:taxonomyFieldName="Koulutusmateriaali_x0020__x0028_sis_x00e4_lt_x00f6_tyypin_x0020_metatieto_x0029_" ma:displayName="Koulutusmateriaali" ma:readOnly="false" ma:fieldId="{78b7dceb-557a-4bd5-a6f4-8e1feceef73f}" ma:sspId="fe7d6957-b623-48c5-941b-77be73948d87" ma:termSetId="a5dadb34-a611-4200-aa10-4f3086e82c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31" nillable="true" ma:displayName="Taxonomy Catch All Column1" ma:description="" ma:hidden="true" ma:list="{b4597801-4ab2-4691-bc3c-e7fda2469729}" ma:internalName="TaxCatchAllLabel" ma:readOnly="true" ma:showField="CatchAllDataLabel" ma:web="5fe32029-8c37-43c7-8ba9-4f0e58b0fd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cbcdd319c9d484f9dc5161892e5c0c3" ma:index="33" nillable="true" ma:taxonomy="true" ma:internalName="dcbcdd319c9d484f9dc5161892e5c0c3" ma:taxonomyFieldName="Organisaatiotiedon_x0020_tarkennus_x0020_toiminnan_x0020_mukaan" ma:displayName="Toiminnan tarkennus" ma:fieldId="{dcbcdd31-9c9d-484f-9dc5-161892e5c0c3}" ma:sspId="fe7d6957-b623-48c5-941b-77be73948d87" ma:termSetId="9fd1f0cc-f021-46ef-91c7-e56805365b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ad6acabb1c24909a1a688c49f883f4d" ma:index="34" ma:taxonomy="true" ma:internalName="bad6acabb1c24909a1a688c49f883f4d" ma:taxonomyFieldName="Kohdeorganisaatio" ma:displayName="Kohdeorganisaatio" ma:readOnly="false" ma:default="" ma:fieldId="{bad6acab-b1c2-4909-a1a6-88c49f883f4d}" ma:taxonomyMulti="true" ma:sspId="fe7d6957-b623-48c5-941b-77be73948d87" ma:termSetId="56c04874-3ea2-4660-8051-f812e2f350d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ulkaistu_x0020_internetiin" ma:index="36" nillable="true" ma:displayName="Julkaistu internetiin" ma:default="0" ma:internalName="Julkaistu_x0020_internetiin">
      <xsd:simpleType>
        <xsd:restriction base="dms:Boolean"/>
      </xsd:simpleType>
    </xsd:element>
    <xsd:element name="Julkaistu_x0020_intranetiin" ma:index="37" nillable="true" ma:displayName="Julkaistu intranetiin" ma:default="0" ma:internalName="Julkaistu_x0020_intranetiin">
      <xsd:simpleType>
        <xsd:restriction base="dms:Boolean"/>
      </xsd:simpleType>
    </xsd:element>
    <xsd:element name="Julkisuus" ma:index="38" ma:displayName="Julkisuus" ma:default="Ei julkinen" ma:description="" ma:format="Dropdown" ma:internalName="Julkisuus" ma:readOnly="false">
      <xsd:simpleType>
        <xsd:restriction base="dms:Choice">
          <xsd:enumeration value="Julkinen"/>
          <xsd:enumeration value="Ei julkinen"/>
          <xsd:enumeration value="Salassa pidettävä"/>
        </xsd:restriction>
      </xsd:simpleType>
    </xsd:element>
    <xsd:element name="Viittaus_x0020_aiempaan_x0020_dokumentaatioon" ma:index="39" nillable="true" ma:displayName="Viittaus aiempaan dokumentaatioon" ma:description="Toisessa sisältötyypissä olevat aiemmat versiot tai nimi/tyyppi muuttunut. Voi käyttää myös jos alkuperäinen dokumentti ulkoisesta lähteestä." ma:format="Hyperlink" ma:internalName="Viittaus_x0020_aiempaan_x0020_dokumentaatioon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DokumenttienJarjestysnro" ma:index="40" nillable="true" ma:displayName="DokumenttienJarjestysnro" ma:decimals="0" ma:description="Tällä metatiedolla voidaan lajitella dokumentit haluttuun järjestykseen" ma:internalName="DokumenttienJarjestysnro" ma:percentage="FALSE">
      <xsd:simpleType>
        <xsd:restriction base="dms:Number"/>
      </xsd:simpleType>
    </xsd:element>
    <xsd:element name="p29133bec810493ea0a0db9a40008070" ma:index="41" nillable="true" ma:taxonomy="true" ma:internalName="p29133bec810493ea0a0db9a40008070" ma:taxonomyFieldName="MEO" ma:displayName="MEO" ma:default="" ma:fieldId="{929133be-c810-493e-a0a0-db9a40008070}" ma:sspId="fe7d6957-b623-48c5-941b-77be73948d87" ma:termSetId="b2a76c15-59d3-4770-9e61-030b81c17d0b" ma:anchorId="968258ff-d532-407d-bbdf-30365d4d88fd" ma:open="false" ma:isKeyword="false">
      <xsd:complexType>
        <xsd:sequence>
          <xsd:element ref="pc:Terms" minOccurs="0" maxOccurs="1"/>
        </xsd:sequence>
      </xsd:complexType>
    </xsd:element>
    <xsd:element name="dcbfe2a265e14726b4e3bf442009874f" ma:index="43" nillable="true" ma:taxonomy="true" ma:internalName="dcbfe2a265e14726b4e3bf442009874f" ma:taxonomyFieldName="Kriisiviestint_x00e4_" ma:displayName="Kriisiviestintä" ma:default="" ma:fieldId="{dcbfe2a2-65e1-4726-b4e3-bf442009874f}" ma:sspId="fe7d6957-b623-48c5-941b-77be73948d87" ma:termSetId="5564fb1b-af91-4a4e-871a-61ffaa225bc5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2" ma:displayName="Content Type"/>
        <xsd:element ref="dc:title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fe7d6957-b623-48c5-941b-77be73948d87" ContentTypeId="0x010100E993358E494F344F8D6048E76D09AF020A" PreviousValue="false"/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http://schemas.microsoft.com/sharepoint/v3">Finnish (Finland)</Language>
    <dcbcdd319c9d484f9dc5161892e5c0c3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Infektioiden torjunta</TermName>
          <TermId xmlns="http://schemas.microsoft.com/office/infopath/2007/PartnerControls">d1bdb641-a1c1-4abf-b66a-298a776eaddb</TermId>
        </TermInfo>
      </Terms>
    </dcbcdd319c9d484f9dc5161892e5c0c3>
    <Dokumentin_x0020_sisällöstä_x0020_vastaava_x0028_t_x0029__x0020__x002f__x0020_asiantuntija_x0028_t_x0029_ xmlns="0af04246-5dcb-4e38-b8a1-4adaeb368127">
      <UserInfo>
        <DisplayName>i:0#.w|oysnet\simolalo</DisplayName>
        <AccountId>248</AccountId>
        <AccountType/>
      </UserInfo>
      <UserInfo>
        <DisplayName>i:0#.w|oysnet\holappjj</DisplayName>
        <AccountId>1652</AccountId>
        <AccountType/>
      </UserInfo>
    </Dokumentin_x0020_sisällöstä_x0020_vastaava_x0028_t_x0029__x0020__x002f__x0020_asiantuntija_x0028_t_x0029_>
    <n8b7dceb557a4bd5a6f48e1feceef73f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Koulutuksen aineisto</TermName>
          <TermId xmlns="http://schemas.microsoft.com/office/infopath/2007/PartnerControls">2a72a094-566d-460a-879e-2a18b80594d3</TermId>
        </TermInfo>
      </Terms>
    </n8b7dceb557a4bd5a6f48e1feceef73f>
    <Koulutuksen_x0020_ajankohta xmlns="0af04246-5dcb-4e38-b8a1-4adaeb368127">2025-02-11T22:00:00+00:00</Koulutuksen_x0020_ajankohta>
    <p29133bec810493ea0a0db9a40008070 xmlns="d3e50268-7799-48af-83c3-9a9b063078bc">
      <Terms xmlns="http://schemas.microsoft.com/office/infopath/2007/PartnerControls"/>
    </p29133bec810493ea0a0db9a40008070>
    <Julkaise_x0020_intranetissa xmlns="d3e50268-7799-48af-83c3-9a9b063078bc">true</Julkaise_x0020_intranetissa>
    <cd9fa66b05f24776892a63c6fb772e2f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Potilaan hoitoon osallistuva henkilöstö</TermName>
          <TermId xmlns="http://schemas.microsoft.com/office/infopath/2007/PartnerControls">21074a2b-1b44-417e-9c72-4d731d4c7a78</TermId>
        </TermInfo>
      </Terms>
    </cd9fa66b05f24776892a63c6fb772e2f>
    <bad6acabb1c24909a1a688c49f883f4d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Pohde</TermName>
          <TermId xmlns="http://schemas.microsoft.com/office/infopath/2007/PartnerControls">3bd1eb7d-6289-427a-a46c-d4e835e69ad1</TermId>
        </TermInfo>
      </Terms>
    </bad6acabb1c24909a1a688c49f883f4d>
    <n20b6b3d9a8f4638937a9d1d1dec5738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Ei ole toimintakäsikirjaa</TermName>
          <TermId xmlns="http://schemas.microsoft.com/office/infopath/2007/PartnerControls">ed0127a7-f4bb-4299-8de4-a0fcecf35ff1</TermId>
        </TermInfo>
      </Terms>
    </n20b6b3d9a8f4638937a9d1d1dec5738>
    <ab42df24dbb04f55bc336c85f92eff00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Ei erikoisalaa (PPSHP)</TermName>
          <TermId xmlns="http://schemas.microsoft.com/office/infopath/2007/PartnerControls">63c697a3-d3f0-4701-a1c0-7b3ab3656aba</TermId>
        </TermInfo>
      </Terms>
    </ab42df24dbb04f55bc336c85f92eff00>
    <Julkaise_x0020_extranetissa xmlns="d3e50268-7799-48af-83c3-9a9b063078bc">false</Julkaise_x0020_extranetissa>
    <Dokumjentin_x0020_hyväksyjä xmlns="0af04246-5dcb-4e38-b8a1-4adaeb368127">
      <UserInfo>
        <DisplayName>i:0#.w|oysnet\puhtote</DisplayName>
        <AccountId>249</AccountId>
        <AccountType/>
      </UserInfo>
    </Dokumjentin_x0020_hyväksyjä>
    <p1983d610e0d4731a3788cc4c5855e1b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Infektioyksikkö</TermName>
          <TermId xmlns="http://schemas.microsoft.com/office/infopath/2007/PartnerControls">d873b9ee-c5a1-43a5-91cd-d45393df5f8c</TermId>
        </TermInfo>
      </Terms>
    </p1983d610e0d4731a3788cc4c5855e1b>
    <Erittäin_x0020_tärkeä_x002c__x0020__x0020_kriittinen_x0020_tai_x0020_päivystysdokumentti xmlns="0af04246-5dcb-4e38-b8a1-4adaeb368127">false</Erittäin_x0020_tärkeä_x002c__x0020__x0020_kriittinen_x0020_tai_x0020_päivystysdokumentti>
    <Turvallisuustietoisku xmlns="0af04246-5dcb-4e38-b8a1-4adaeb368127">false</Turvallisuustietoisku>
    <Viittaus_x0020_aiempaan_x0020_dokumentaatioon xmlns="d3e50268-7799-48af-83c3-9a9b063078bc">
      <Url xsi:nil="true"/>
      <Description xsi:nil="true"/>
    </Viittaus_x0020_aiempaan_x0020_dokumentaatioon>
    <Julkisuus xmlns="d3e50268-7799-48af-83c3-9a9b063078bc">Julkinen</Julkisuus>
    <DokumenttienJarjestysnro xmlns="d3e50268-7799-48af-83c3-9a9b063078bc" xsi:nil="true"/>
    <Julkaise_x0020_internetissä xmlns="d3e50268-7799-48af-83c3-9a9b063078bc">true</Julkaise_x0020_internetissä>
    <dcbfe2a265e14726b4e3bf442009874f xmlns="d3e50268-7799-48af-83c3-9a9b063078bc">
      <Terms xmlns="http://schemas.microsoft.com/office/infopath/2007/PartnerControls"/>
    </dcbfe2a265e14726b4e3bf442009874f>
    <TaxCatchAll xmlns="d3e50268-7799-48af-83c3-9a9b063078bc">
      <Value>168</Value>
      <Value>166</Value>
      <Value>165</Value>
      <Value>10</Value>
      <Value>812</Value>
      <Value>42</Value>
      <Value>3</Value>
      <Value>2688</Value>
    </TaxCatchAll>
    <_dlc_DocId xmlns="d3e50268-7799-48af-83c3-9a9b063078bc">MUAVRSSTWASF-92438712-465</_dlc_DocId>
    <_dlc_DocIdUrl xmlns="d3e50268-7799-48af-83c3-9a9b063078bc">
      <Url>https://internet.oysnet.ppshp.fi/dokumentit/_layouts/15/DocIdRedir.aspx?ID=MUAVRSSTWASF-92438712-465</Url>
      <Description>MUAVRSSTWASF-92438712-465</Description>
    </_dlc_DocIdUrl>
    <Julkaistu_x0020_intranetiin xmlns="d3e50268-7799-48af-83c3-9a9b063078bc">false</Julkaistu_x0020_intranetiin>
    <Julkaistu_x0020_internetiin xmlns="d3e50268-7799-48af-83c3-9a9b063078bc">false</Julkaistu_x0020_internetiin>
  </documentManagement>
</p:properties>
</file>

<file path=customXml/itemProps1.xml><?xml version="1.0" encoding="utf-8"?>
<ds:datastoreItem xmlns:ds="http://schemas.openxmlformats.org/officeDocument/2006/customXml" ds:itemID="{CA63609F-776D-441E-B029-ABB33113493E}"/>
</file>

<file path=customXml/itemProps2.xml><?xml version="1.0" encoding="utf-8"?>
<ds:datastoreItem xmlns:ds="http://schemas.openxmlformats.org/officeDocument/2006/customXml" ds:itemID="{C5B80612-51A8-4DBB-B105-4226814A90D8}"/>
</file>

<file path=customXml/itemProps3.xml><?xml version="1.0" encoding="utf-8"?>
<ds:datastoreItem xmlns:ds="http://schemas.openxmlformats.org/officeDocument/2006/customXml" ds:itemID="{8B310489-76EB-4AA5-8411-D75BB9C273E8}"/>
</file>

<file path=customXml/itemProps4.xml><?xml version="1.0" encoding="utf-8"?>
<ds:datastoreItem xmlns:ds="http://schemas.openxmlformats.org/officeDocument/2006/customXml" ds:itemID="{D8F959E1-AEB3-4716-97B5-965A86AA4534}"/>
</file>

<file path=customXml/itemProps5.xml><?xml version="1.0" encoding="utf-8"?>
<ds:datastoreItem xmlns:ds="http://schemas.openxmlformats.org/officeDocument/2006/customXml" ds:itemID="{BB8E5A26-291F-4B5E-8D18-F1C4B38E1007}"/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69</Words>
  <Application>Microsoft Office PowerPoint</Application>
  <PresentationFormat>Laajakuva</PresentationFormat>
  <Paragraphs>15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Source Sans Pro</vt:lpstr>
      <vt:lpstr>Office-teema</vt:lpstr>
      <vt:lpstr>Ajankohtaista infektioiden torjunnasta</vt:lpstr>
      <vt:lpstr>Hengitystieinfektiot</vt:lpstr>
      <vt:lpstr>PowerPoint-esitys</vt:lpstr>
      <vt:lpstr>Hinkuyskä - valtakunnallinen epidemia 2024</vt:lpstr>
      <vt:lpstr>PowerPoint-esitys</vt:lpstr>
      <vt:lpstr>Ohessa löytyi COVID-19</vt:lpstr>
      <vt:lpstr>Mykoplasma ja rino-entero</vt:lpstr>
      <vt:lpstr>Influenssa A ja B -osastoepidemioita</vt:lpstr>
      <vt:lpstr>RSV – talven tauti vauvoilla ja vanhuksilla</vt:lpstr>
      <vt:lpstr>PowerPoint-esitys</vt:lpstr>
      <vt:lpstr>Noro - laitosepidemioita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Ajankohtaista infektioiden torjunnasta 12.2.2025</dc:title>
  <dc:creator>Simola Lotta</dc:creator>
  <cp:keywords>Ajankohtaista infektioiden torjunnasta</cp:keywords>
  <cp:lastModifiedBy>Holappa Jatta</cp:lastModifiedBy>
  <cp:revision>5</cp:revision>
  <dcterms:created xsi:type="dcterms:W3CDTF">2025-02-11T12:18:30Z</dcterms:created>
  <dcterms:modified xsi:type="dcterms:W3CDTF">2025-02-13T11:13:41Z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0x010100E993358E494F344F8D6048E76D09AF020A007628AA875F93584E8BFB272C4723E035</vt:lpwstr>
  </property>
  <property fmtid="{D5CDD505-2E9C-101B-9397-08002B2CF9AE}" pid="3" name="_dlc_DocIdItemGuid">
    <vt:lpwstr>a8ca3af3-0490-4c37-bc6d-7ee654b02992</vt:lpwstr>
  </property>
  <property fmtid="{D5CDD505-2E9C-101B-9397-08002B2CF9AE}" pid="4" name="TaxKeyword">
    <vt:lpwstr>812;#Ajankohtaista infektioiden torjunnasta|174f811b-1e1e-438d-b002-3d146627efb7</vt:lpwstr>
  </property>
  <property fmtid="{D5CDD505-2E9C-101B-9397-08002B2CF9AE}" pid="5" name="Kohde- / työntekijäryhmä">
    <vt:lpwstr>42;#Potilaan hoitoon osallistuva henkilöstö|21074a2b-1b44-417e-9c72-4d731d4c7a78</vt:lpwstr>
  </property>
  <property fmtid="{D5CDD505-2E9C-101B-9397-08002B2CF9AE}" pid="6" name="MEO">
    <vt:lpwstr/>
  </property>
  <property fmtid="{D5CDD505-2E9C-101B-9397-08002B2CF9AE}" pid="7" name="Koulutusmateriaali (sisältötyypin metatieto)">
    <vt:lpwstr>165;#Koulutuksen aineisto|2a72a094-566d-460a-879e-2a18b80594d3</vt:lpwstr>
  </property>
  <property fmtid="{D5CDD505-2E9C-101B-9397-08002B2CF9AE}" pid="8" name="Kohdeorganisaatio">
    <vt:lpwstr>2688;#Pohde|3bd1eb7d-6289-427a-a46c-d4e835e69ad1</vt:lpwstr>
  </property>
  <property fmtid="{D5CDD505-2E9C-101B-9397-08002B2CF9AE}" pid="9" name="Organisaatiotiedon tarkennus toiminnan mukaan">
    <vt:lpwstr>168;#Infektioiden torjunta|d1bdb641-a1c1-4abf-b66a-298a776eaddb</vt:lpwstr>
  </property>
  <property fmtid="{D5CDD505-2E9C-101B-9397-08002B2CF9AE}" pid="10" name="Erikoisala">
    <vt:lpwstr>10;#Ei erikoisalaa (PPSHP)|63c697a3-d3f0-4701-a1c0-7b3ab3656aba</vt:lpwstr>
  </property>
  <property fmtid="{D5CDD505-2E9C-101B-9397-08002B2CF9AE}" pid="11" name="Kriisiviestintä">
    <vt:lpwstr/>
  </property>
  <property fmtid="{D5CDD505-2E9C-101B-9397-08002B2CF9AE}" pid="12" name="Toiminnanohjauskäsikirja">
    <vt:lpwstr>3;#Ei ole toimintakäsikirjaa|ed0127a7-f4bb-4299-8de4-a0fcecf35ff1</vt:lpwstr>
  </property>
  <property fmtid="{D5CDD505-2E9C-101B-9397-08002B2CF9AE}" pid="13" name="Organisaatiotieto">
    <vt:lpwstr>166;#Infektioyksikkö|d873b9ee-c5a1-43a5-91cd-d45393df5f8c</vt:lpwstr>
  </property>
  <property fmtid="{D5CDD505-2E9C-101B-9397-08002B2CF9AE}" pid="15" name="TaxKeywordTaxHTField">
    <vt:lpwstr>Ajankohtaista infektioiden torjunnasta|174f811b-1e1e-438d-b002-3d146627efb7</vt:lpwstr>
  </property>
  <property fmtid="{D5CDD505-2E9C-101B-9397-08002B2CF9AE}" pid="16" name="Order">
    <vt:r8>273900</vt:r8>
  </property>
  <property fmtid="{D5CDD505-2E9C-101B-9397-08002B2CF9AE}" pid="17" name="SharedWithUsers">
    <vt:lpwstr/>
  </property>
</Properties>
</file>